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5" r:id="rId4"/>
    <p:sldId id="259" r:id="rId5"/>
    <p:sldId id="260" r:id="rId6"/>
    <p:sldId id="261" r:id="rId7"/>
    <p:sldId id="262" r:id="rId8"/>
    <p:sldId id="297" r:id="rId9"/>
    <p:sldId id="263" r:id="rId10"/>
    <p:sldId id="481" r:id="rId11"/>
    <p:sldId id="482" r:id="rId12"/>
    <p:sldId id="447" r:id="rId13"/>
    <p:sldId id="475" r:id="rId14"/>
    <p:sldId id="445" r:id="rId15"/>
    <p:sldId id="468" r:id="rId16"/>
    <p:sldId id="459" r:id="rId17"/>
    <p:sldId id="477" r:id="rId18"/>
    <p:sldId id="478" r:id="rId19"/>
    <p:sldId id="479" r:id="rId20"/>
    <p:sldId id="483" r:id="rId21"/>
    <p:sldId id="407" r:id="rId22"/>
    <p:sldId id="417" r:id="rId23"/>
    <p:sldId id="281" r:id="rId24"/>
    <p:sldId id="275" r:id="rId25"/>
    <p:sldId id="276" r:id="rId26"/>
    <p:sldId id="277" r:id="rId27"/>
    <p:sldId id="278" r:id="rId28"/>
    <p:sldId id="449" r:id="rId29"/>
    <p:sldId id="283" r:id="rId30"/>
    <p:sldId id="284" r:id="rId31"/>
    <p:sldId id="309" r:id="rId32"/>
    <p:sldId id="310" r:id="rId33"/>
    <p:sldId id="288" r:id="rId34"/>
    <p:sldId id="289" r:id="rId35"/>
    <p:sldId id="418"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12/16/2021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16/12/2021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79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682832" y="304800"/>
            <a:ext cx="5521036" cy="1524000"/>
          </a:xfrm>
          <a:prstGeom prst="cloudCallout">
            <a:avLst>
              <a:gd name="adj1" fmla="val -16686"/>
              <a:gd name="adj2" fmla="val 97244"/>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Penulisan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a:t>
            </a:r>
            <a:endParaRPr lang="en-US" sz="4000" dirty="0"/>
          </a:p>
        </p:txBody>
      </p:sp>
      <p:sp>
        <p:nvSpPr>
          <p:cNvPr id="6" name="Rounded Rectangle 5"/>
          <p:cNvSpPr/>
          <p:nvPr/>
        </p:nvSpPr>
        <p:spPr>
          <a:xfrm>
            <a:off x="1109353" y="2743200"/>
            <a:ext cx="7315200" cy="1676400"/>
          </a:xfrm>
          <a:prstGeom prst="roundRect">
            <a:avLst/>
          </a:prstGeom>
          <a:solidFill>
            <a:schemeClr val="accent3">
              <a:lumMod val="60000"/>
              <a:lumOff val="4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Ketelitian menulis nas al-Quran dengan tepat sudah bermula sejak zaman Baginda </a:t>
            </a: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lagi</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p:cNvSpPr/>
          <p:nvPr/>
        </p:nvSpPr>
        <p:spPr>
          <a:xfrm>
            <a:off x="1109353" y="4724400"/>
            <a:ext cx="7315200" cy="1676400"/>
          </a:xfrm>
          <a:prstGeom prst="roundRect">
            <a:avLst/>
          </a:prstGeom>
          <a:solidFill>
            <a:schemeClr val="accent3">
              <a:lumMod val="60000"/>
              <a:lumOff val="4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Zaid </a:t>
            </a:r>
            <a:r>
              <a:rPr lang="ms-MY"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Ibn Thabit </a:t>
            </a:r>
            <a:r>
              <a:rPr lang="ms-MY"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 merupakan salah seorang penulis wahyu pada zaman Baginda</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4444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duotone>
              <a:prstClr val="black"/>
              <a:schemeClr val="accent4">
                <a:tint val="45000"/>
                <a:satMod val="400000"/>
              </a:schemeClr>
            </a:duotone>
            <a:lum/>
          </a:blip>
          <a:srcRect/>
          <a:stretch>
            <a:fillRect l="-6000" r="-6000"/>
          </a:stretch>
        </a:blipFill>
        <a:effectLst/>
      </p:bgPr>
    </p:bg>
    <p:spTree>
      <p:nvGrpSpPr>
        <p:cNvPr id="1" name=""/>
        <p:cNvGrpSpPr/>
        <p:nvPr/>
      </p:nvGrpSpPr>
      <p:grpSpPr>
        <a:xfrm>
          <a:off x="0" y="0"/>
          <a:ext cx="0" cy="0"/>
          <a:chOff x="0" y="0"/>
          <a:chExt cx="0" cy="0"/>
        </a:xfrm>
      </p:grpSpPr>
      <p:sp>
        <p:nvSpPr>
          <p:cNvPr id="3" name="Plaque 2"/>
          <p:cNvSpPr/>
          <p:nvPr/>
        </p:nvSpPr>
        <p:spPr>
          <a:xfrm>
            <a:off x="609600" y="23149"/>
            <a:ext cx="8081598" cy="815051"/>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 Nabi Muhammad SAW</a:t>
            </a:r>
            <a:endParaRPr lang="en-US" sz="2400" dirty="0"/>
          </a:p>
        </p:txBody>
      </p:sp>
      <p:sp>
        <p:nvSpPr>
          <p:cNvPr id="4" name="Rectangle 3"/>
          <p:cNvSpPr/>
          <p:nvPr/>
        </p:nvSpPr>
        <p:spPr>
          <a:xfrm>
            <a:off x="262961" y="1219200"/>
            <a:ext cx="8763000"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accent2">
                    <a:lumMod val="75000"/>
                  </a:schemeClr>
                </a:solidFill>
                <a:latin typeface="Arial" pitchFamily="34" charset="0"/>
                <a:cs typeface="Arial" pitchFamily="34" charset="0"/>
              </a:rPr>
              <a:t>Dalam</a:t>
            </a:r>
            <a:r>
              <a:rPr lang="en-US" sz="2400" dirty="0">
                <a:ln>
                  <a:solidFill>
                    <a:sysClr val="windowText" lastClr="000000"/>
                  </a:solidFill>
                </a:ln>
                <a:solidFill>
                  <a:schemeClr val="accent2">
                    <a:lumMod val="75000"/>
                  </a:schemeClr>
                </a:solidFill>
                <a:latin typeface="Arial" pitchFamily="34" charset="0"/>
                <a:cs typeface="Arial" pitchFamily="34" charset="0"/>
              </a:rPr>
              <a:t> </a:t>
            </a:r>
            <a:r>
              <a:rPr lang="en-US" sz="2400" dirty="0" err="1">
                <a:ln>
                  <a:solidFill>
                    <a:sysClr val="windowText" lastClr="000000"/>
                  </a:solidFill>
                </a:ln>
                <a:solidFill>
                  <a:schemeClr val="accent2">
                    <a:lumMod val="75000"/>
                  </a:schemeClr>
                </a:solidFill>
                <a:latin typeface="Arial" pitchFamily="34" charset="0"/>
                <a:cs typeface="Arial" pitchFamily="34" charset="0"/>
              </a:rPr>
              <a:t>satu</a:t>
            </a:r>
            <a:r>
              <a:rPr lang="en-US" sz="2400" dirty="0">
                <a:ln>
                  <a:solidFill>
                    <a:sysClr val="windowText" lastClr="000000"/>
                  </a:solidFill>
                </a:ln>
                <a:solidFill>
                  <a:schemeClr val="accent2">
                    <a:lumMod val="75000"/>
                  </a:schemeClr>
                </a:solidFill>
                <a:latin typeface="Arial" pitchFamily="34" charset="0"/>
                <a:cs typeface="Arial" pitchFamily="34" charset="0"/>
              </a:rPr>
              <a:t> </a:t>
            </a:r>
            <a:r>
              <a:rPr lang="en-US" sz="2400" dirty="0" err="1">
                <a:ln>
                  <a:solidFill>
                    <a:sysClr val="windowText" lastClr="000000"/>
                  </a:solidFill>
                </a:ln>
                <a:solidFill>
                  <a:schemeClr val="accent2">
                    <a:lumMod val="75000"/>
                  </a:schemeClr>
                </a:solidFill>
                <a:latin typeface="Arial" pitchFamily="34" charset="0"/>
                <a:cs typeface="Arial" pitchFamily="34" charset="0"/>
              </a:rPr>
              <a:t>riwayat</a:t>
            </a:r>
            <a:r>
              <a:rPr lang="en-US" sz="2400" dirty="0">
                <a:ln>
                  <a:solidFill>
                    <a:sysClr val="windowText" lastClr="000000"/>
                  </a:solidFill>
                </a:ln>
                <a:solidFill>
                  <a:schemeClr val="accent2">
                    <a:lumMod val="75000"/>
                  </a:schemeClr>
                </a:solidFill>
                <a:latin typeface="Arial" pitchFamily="34" charset="0"/>
                <a:cs typeface="Arial" pitchFamily="34" charset="0"/>
              </a:rPr>
              <a:t> </a:t>
            </a:r>
            <a:r>
              <a:rPr lang="en-US" sz="2400" dirty="0" err="1">
                <a:ln>
                  <a:solidFill>
                    <a:sysClr val="windowText" lastClr="000000"/>
                  </a:solidFill>
                </a:ln>
                <a:solidFill>
                  <a:schemeClr val="accent2">
                    <a:lumMod val="75000"/>
                  </a:schemeClr>
                </a:solidFill>
                <a:latin typeface="Arial" pitchFamily="34" charset="0"/>
                <a:cs typeface="Arial" pitchFamily="34" charset="0"/>
              </a:rPr>
              <a:t>disebutkan</a:t>
            </a:r>
            <a:r>
              <a:rPr lang="en-US" sz="2400" dirty="0">
                <a:ln>
                  <a:solidFill>
                    <a:sysClr val="windowText" lastClr="000000"/>
                  </a:solidFill>
                </a:ln>
                <a:solidFill>
                  <a:schemeClr val="accent2">
                    <a:lumMod val="75000"/>
                  </a:schemeClr>
                </a:solidFill>
                <a:latin typeface="Arial" pitchFamily="34" charset="0"/>
                <a:cs typeface="Arial" pitchFamily="34" charset="0"/>
              </a:rPr>
              <a:t> </a:t>
            </a:r>
            <a:r>
              <a:rPr lang="en-US" sz="2400" dirty="0" err="1">
                <a:ln>
                  <a:solidFill>
                    <a:sysClr val="windowText" lastClr="000000"/>
                  </a:solidFill>
                </a:ln>
                <a:solidFill>
                  <a:schemeClr val="accent2">
                    <a:lumMod val="75000"/>
                  </a:schemeClr>
                </a:solidFill>
                <a:latin typeface="Arial" pitchFamily="34" charset="0"/>
                <a:cs typeface="Arial" pitchFamily="34" charset="0"/>
              </a:rPr>
              <a:t>bahawa</a:t>
            </a:r>
            <a:r>
              <a:rPr lang="en-US" sz="2400" dirty="0">
                <a:ln>
                  <a:solidFill>
                    <a:sysClr val="windowText" lastClr="000000"/>
                  </a:solidFill>
                </a:ln>
                <a:solidFill>
                  <a:schemeClr val="accent2">
                    <a:lumMod val="75000"/>
                  </a:schemeClr>
                </a:solidFill>
                <a:latin typeface="Arial" pitchFamily="34" charset="0"/>
                <a:cs typeface="Arial" pitchFamily="34" charset="0"/>
              </a:rPr>
              <a:t> </a:t>
            </a:r>
            <a:endParaRPr lang="en-US" sz="2400" dirty="0" smtClean="0">
              <a:ln>
                <a:solidFill>
                  <a:sysClr val="windowText" lastClr="000000"/>
                </a:solidFill>
              </a:ln>
              <a:solidFill>
                <a:schemeClr val="accent2">
                  <a:lumMod val="75000"/>
                </a:schemeClr>
              </a:solidFill>
              <a:latin typeface="Arial" pitchFamily="34" charset="0"/>
              <a:cs typeface="Arial" pitchFamily="34" charset="0"/>
            </a:endParaRPr>
          </a:p>
          <a:p>
            <a:pPr algn="ctr"/>
            <a:r>
              <a:rPr lang="en-US" sz="2400" dirty="0" err="1" smtClean="0">
                <a:ln>
                  <a:solidFill>
                    <a:sysClr val="windowText" lastClr="000000"/>
                  </a:solidFill>
                </a:ln>
                <a:solidFill>
                  <a:schemeClr val="accent2">
                    <a:lumMod val="75000"/>
                  </a:schemeClr>
                </a:solidFill>
                <a:latin typeface="Arial" pitchFamily="34" charset="0"/>
                <a:cs typeface="Arial" pitchFamily="34" charset="0"/>
              </a:rPr>
              <a:t>Zaid</a:t>
            </a:r>
            <a:r>
              <a:rPr lang="en-US" sz="2400" dirty="0" smtClean="0">
                <a:ln>
                  <a:solidFill>
                    <a:sysClr val="windowText" lastClr="000000"/>
                  </a:solidFill>
                </a:ln>
                <a:solidFill>
                  <a:schemeClr val="accent2">
                    <a:lumMod val="75000"/>
                  </a:schemeClr>
                </a:solidFill>
                <a:latin typeface="Arial" pitchFamily="34" charset="0"/>
                <a:cs typeface="Arial" pitchFamily="34" charset="0"/>
              </a:rPr>
              <a:t> </a:t>
            </a:r>
            <a:r>
              <a:rPr lang="en-US" sz="2400" dirty="0" err="1">
                <a:ln>
                  <a:solidFill>
                    <a:sysClr val="windowText" lastClr="000000"/>
                  </a:solidFill>
                </a:ln>
                <a:solidFill>
                  <a:schemeClr val="accent2">
                    <a:lumMod val="75000"/>
                  </a:schemeClr>
                </a:solidFill>
                <a:latin typeface="Arial" pitchFamily="34" charset="0"/>
                <a:cs typeface="Arial" pitchFamily="34" charset="0"/>
              </a:rPr>
              <a:t>Ibn</a:t>
            </a:r>
            <a:r>
              <a:rPr lang="en-US" sz="2400" dirty="0">
                <a:ln>
                  <a:solidFill>
                    <a:sysClr val="windowText" lastClr="000000"/>
                  </a:solidFill>
                </a:ln>
                <a:solidFill>
                  <a:schemeClr val="accent2">
                    <a:lumMod val="75000"/>
                  </a:schemeClr>
                </a:solidFill>
                <a:latin typeface="Arial" pitchFamily="34" charset="0"/>
                <a:cs typeface="Arial" pitchFamily="34" charset="0"/>
              </a:rPr>
              <a:t> </a:t>
            </a:r>
            <a:r>
              <a:rPr lang="en-US" sz="2400" dirty="0" err="1">
                <a:ln>
                  <a:solidFill>
                    <a:sysClr val="windowText" lastClr="000000"/>
                  </a:solidFill>
                </a:ln>
                <a:solidFill>
                  <a:schemeClr val="accent2">
                    <a:lumMod val="75000"/>
                  </a:schemeClr>
                </a:solidFill>
                <a:latin typeface="Arial" pitchFamily="34" charset="0"/>
                <a:cs typeface="Arial" pitchFamily="34" charset="0"/>
              </a:rPr>
              <a:t>Thabit</a:t>
            </a:r>
            <a:r>
              <a:rPr lang="en-US" sz="2400" dirty="0">
                <a:ln>
                  <a:solidFill>
                    <a:sysClr val="windowText" lastClr="000000"/>
                  </a:solidFill>
                </a:ln>
                <a:solidFill>
                  <a:schemeClr val="accent2">
                    <a:lumMod val="75000"/>
                  </a:schemeClr>
                </a:solidFill>
                <a:latin typeface="Arial" pitchFamily="34" charset="0"/>
                <a:cs typeface="Arial" pitchFamily="34" charset="0"/>
              </a:rPr>
              <a:t> </a:t>
            </a:r>
            <a:r>
              <a:rPr lang="en-US" sz="2400" dirty="0" err="1" smtClean="0">
                <a:ln>
                  <a:solidFill>
                    <a:sysClr val="windowText" lastClr="000000"/>
                  </a:solidFill>
                </a:ln>
                <a:solidFill>
                  <a:schemeClr val="accent2">
                    <a:lumMod val="75000"/>
                  </a:schemeClr>
                </a:solidFill>
                <a:latin typeface="Arial" pitchFamily="34" charset="0"/>
                <a:cs typeface="Arial" pitchFamily="34" charset="0"/>
              </a:rPr>
              <a:t>berkata</a:t>
            </a:r>
            <a:r>
              <a:rPr lang="en-US" sz="2400" dirty="0" smtClean="0">
                <a:ln>
                  <a:solidFill>
                    <a:sysClr val="windowText" lastClr="000000"/>
                  </a:solidFill>
                </a:ln>
                <a:solidFill>
                  <a:schemeClr val="accent2">
                    <a:lumMod val="75000"/>
                  </a:schemeClr>
                </a:solidFill>
                <a:latin typeface="Arial" pitchFamily="34" charset="0"/>
                <a:cs typeface="Arial" pitchFamily="34" charset="0"/>
              </a:rPr>
              <a:t> :</a:t>
            </a:r>
          </a:p>
          <a:p>
            <a:pPr algn="ctr"/>
            <a:endParaRPr lang="en-US" sz="2400" b="1" dirty="0">
              <a:ln>
                <a:solidFill>
                  <a:sysClr val="windowText" lastClr="000000"/>
                </a:solidFill>
              </a:ln>
              <a:solidFill>
                <a:schemeClr val="accent2">
                  <a:lumMod val="75000"/>
                </a:schemeClr>
              </a:solidFill>
              <a:latin typeface="Arial" pitchFamily="34" charset="0"/>
              <a:cs typeface="Arial" pitchFamily="34" charset="0"/>
            </a:endParaRPr>
          </a:p>
          <a:p>
            <a:pPr algn="just"/>
            <a:r>
              <a:rPr lang="en-US" sz="2400" dirty="0"/>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pernah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menulis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wahyu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Rasulullah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SAW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membaca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kepadaku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Apabila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selesai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menulis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bersabda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Bacalah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kepadaku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engkau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tulis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Lalu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membacanya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Jika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terdapat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kesalahan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kalimah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ditulis</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memperbetulkan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Kemudian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bawa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wahyu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tersebut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keluar</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untuk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dibaca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manusia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800" b="1" dirty="0"/>
          </a:p>
          <a:p>
            <a:r>
              <a:rPr lang="en-US" sz="2400" dirty="0"/>
              <a:t>                                                                             </a:t>
            </a:r>
            <a:endParaRPr lang="en-US" sz="2400" dirty="0" smtClean="0"/>
          </a:p>
          <a:p>
            <a:r>
              <a:rPr lang="en-US" sz="2400" dirty="0"/>
              <a:t>	</a:t>
            </a:r>
            <a:r>
              <a:rPr lang="en-US" sz="2400" dirty="0" smtClean="0"/>
              <a:t>				</a:t>
            </a:r>
            <a:r>
              <a:rPr lang="en-US" sz="2400" dirty="0" smtClean="0">
                <a:solidFill>
                  <a:schemeClr val="accent3">
                    <a:lumMod val="50000"/>
                  </a:schemeClr>
                </a:solidFill>
              </a:rPr>
              <a:t>        (</a:t>
            </a:r>
            <a:r>
              <a:rPr lang="en-US" sz="2400" dirty="0">
                <a:solidFill>
                  <a:schemeClr val="accent3">
                    <a:lumMod val="50000"/>
                  </a:schemeClr>
                </a:solidFill>
              </a:rPr>
              <a:t>Hadith </a:t>
            </a:r>
            <a:r>
              <a:rPr lang="en-US" sz="2400" dirty="0" err="1">
                <a:solidFill>
                  <a:schemeClr val="accent3">
                    <a:lumMod val="50000"/>
                  </a:schemeClr>
                </a:solidFill>
              </a:rPr>
              <a:t>riwayat</a:t>
            </a:r>
            <a:r>
              <a:rPr lang="en-US" sz="2400" dirty="0">
                <a:solidFill>
                  <a:schemeClr val="accent3">
                    <a:lumMod val="50000"/>
                  </a:schemeClr>
                </a:solidFill>
              </a:rPr>
              <a:t> </a:t>
            </a:r>
            <a:r>
              <a:rPr lang="en-US" sz="2400" dirty="0" err="1">
                <a:solidFill>
                  <a:schemeClr val="accent3">
                    <a:lumMod val="50000"/>
                  </a:schemeClr>
                </a:solidFill>
              </a:rPr>
              <a:t>Tabarani</a:t>
            </a:r>
            <a:r>
              <a:rPr lang="en-US" sz="2400" dirty="0" smtClean="0">
                <a:solidFill>
                  <a:schemeClr val="accent3">
                    <a:lumMod val="50000"/>
                  </a:schemeClr>
                </a:solidFill>
              </a:rPr>
              <a:t>)</a:t>
            </a:r>
            <a:endParaRPr lang="en-US" sz="2400" dirty="0">
              <a:solidFill>
                <a:schemeClr val="accent3">
                  <a:lumMod val="50000"/>
                </a:schemeClr>
              </a:solidFill>
            </a:endParaRPr>
          </a:p>
          <a:p>
            <a:pPr algn="ctr"/>
            <a:endParaRPr lang="en-US" sz="2400" b="1" dirty="0">
              <a:ln>
                <a:solidFill>
                  <a:sysClr val="windowText" lastClr="000000"/>
                </a:solidFill>
              </a:ln>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0055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Left Arrow 1"/>
          <p:cNvSpPr/>
          <p:nvPr/>
        </p:nvSpPr>
        <p:spPr>
          <a:xfrm rot="20061952">
            <a:off x="7309153" y="1764773"/>
            <a:ext cx="1050340" cy="1489098"/>
          </a:xfrm>
          <a:prstGeom prst="curvedLeftArrow">
            <a:avLst>
              <a:gd name="adj1" fmla="val 18941"/>
              <a:gd name="adj2" fmla="val 45573"/>
              <a:gd name="adj3" fmla="val 21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loud Callout 3"/>
          <p:cNvSpPr/>
          <p:nvPr/>
        </p:nvSpPr>
        <p:spPr>
          <a:xfrm>
            <a:off x="1066800" y="243444"/>
            <a:ext cx="7086600" cy="990600"/>
          </a:xfrm>
          <a:prstGeom prst="cloudCallout">
            <a:avLst>
              <a:gd name="adj1" fmla="val -45472"/>
              <a:gd name="adj2" fmla="val 8873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Pengumpulan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a:t>
            </a:r>
            <a:endParaRPr lang="en-US" sz="2800" dirty="0"/>
          </a:p>
        </p:txBody>
      </p:sp>
      <p:sp>
        <p:nvSpPr>
          <p:cNvPr id="6" name="Rounded Rectangle 5"/>
          <p:cNvSpPr/>
          <p:nvPr/>
        </p:nvSpPr>
        <p:spPr>
          <a:xfrm>
            <a:off x="228600" y="1447800"/>
            <a:ext cx="6799118" cy="13716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Pengumpulan </a:t>
            </a:r>
            <a:r>
              <a:rPr lang="ms-MY" sz="2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al-Quran kali pertama berlaku pada zaman Abu Bakr al-Siddiq RA iaitu selepas peperangan al-Yamamah menentang golongan murtad</a:t>
            </a:r>
            <a:endParaRPr lang="en-US" sz="2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ounded Rectangle 6"/>
          <p:cNvSpPr/>
          <p:nvPr/>
        </p:nvSpPr>
        <p:spPr>
          <a:xfrm>
            <a:off x="228600" y="4800600"/>
            <a:ext cx="7315200" cy="1981200"/>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Umar Ibn al-Kahttab RA mencadangkan kepada Abu Bakr al-Siddiq RA untuk mengumpulkan al-Quran. Setelah dipersetujui maka tugas mengumpul dan menulis al-Quran diberi kepada dua orang sahabat </a:t>
            </a:r>
            <a:r>
              <a:rPr lang="ms-MY" sz="2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iaitu :</a:t>
            </a:r>
          </a:p>
          <a:p>
            <a:pPr algn="ctr"/>
            <a:r>
              <a:rPr lang="ms-MY" sz="2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ms-MY" sz="2200" b="1" dirty="0">
                <a:ln w="10541" cmpd="sng">
                  <a:solidFill>
                    <a:sysClr val="windowText" lastClr="000000"/>
                  </a:solidFill>
                  <a:prstDash val="solid"/>
                </a:ln>
                <a:solidFill>
                  <a:schemeClr val="tx1"/>
                </a:solidFill>
              </a:rPr>
              <a:t>Umar Ibn al-Khattab RA </a:t>
            </a:r>
            <a:r>
              <a:rPr lang="ms-MY" sz="22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dan </a:t>
            </a:r>
            <a:r>
              <a:rPr lang="ms-MY" sz="2200" b="1" dirty="0">
                <a:ln w="10541" cmpd="sng">
                  <a:solidFill>
                    <a:sysClr val="windowText" lastClr="000000"/>
                  </a:solidFill>
                  <a:prstDash val="solid"/>
                </a:ln>
                <a:solidFill>
                  <a:schemeClr val="tx1"/>
                </a:solidFill>
              </a:rPr>
              <a:t>Zaid Ibn Thabit RA</a:t>
            </a:r>
            <a:endParaRPr lang="en-US" sz="2200" b="1" dirty="0">
              <a:ln w="10541" cmpd="sng">
                <a:solidFill>
                  <a:sysClr val="windowText" lastClr="000000"/>
                </a:solidFill>
                <a:prstDash val="solid"/>
              </a:ln>
              <a:solidFill>
                <a:schemeClr val="tx1"/>
              </a:solidFill>
            </a:endParaRPr>
          </a:p>
        </p:txBody>
      </p:sp>
      <p:sp>
        <p:nvSpPr>
          <p:cNvPr id="3" name="Curved Right Arrow 2"/>
          <p:cNvSpPr/>
          <p:nvPr/>
        </p:nvSpPr>
        <p:spPr>
          <a:xfrm rot="1297635">
            <a:off x="1497293" y="3364085"/>
            <a:ext cx="1271297" cy="1484036"/>
          </a:xfrm>
          <a:prstGeom prst="curvedRightArrow">
            <a:avLst>
              <a:gd name="adj1" fmla="val 12642"/>
              <a:gd name="adj2" fmla="val 3601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2819400" y="3276600"/>
            <a:ext cx="5943599" cy="1066799"/>
          </a:xfrm>
          <a:prstGeom prst="roundRect">
            <a:avLst/>
          </a:prstGeom>
          <a:solidFill>
            <a:srgbClr val="FFFF0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w="10541" cmpd="sng">
                  <a:solidFill>
                    <a:sysClr val="windowText" lastClr="000000"/>
                  </a:solidFill>
                  <a:prstDash val="solid"/>
                </a:ln>
                <a:solidFill>
                  <a:srgbClr val="C00000"/>
                </a:solidFill>
              </a:rPr>
              <a:t>Dalam peperangan </a:t>
            </a:r>
            <a:r>
              <a:rPr lang="ms-MY" sz="2400" b="1" dirty="0" smtClean="0">
                <a:ln w="10541" cmpd="sng">
                  <a:solidFill>
                    <a:sysClr val="windowText" lastClr="000000"/>
                  </a:solidFill>
                  <a:prstDash val="solid"/>
                </a:ln>
                <a:solidFill>
                  <a:srgbClr val="C00000"/>
                </a:solidFill>
              </a:rPr>
              <a:t>al-Yamamah, </a:t>
            </a:r>
            <a:r>
              <a:rPr lang="ms-MY" sz="2400" b="1" dirty="0">
                <a:ln w="10541" cmpd="sng">
                  <a:solidFill>
                    <a:sysClr val="windowText" lastClr="000000"/>
                  </a:solidFill>
                  <a:prstDash val="solid"/>
                </a:ln>
                <a:solidFill>
                  <a:srgbClr val="C00000"/>
                </a:solidFill>
              </a:rPr>
              <a:t>ramai penghafaz al-Quran gugur syahid</a:t>
            </a:r>
            <a:endParaRPr lang="en-US" sz="24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589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10000" r="-10000"/>
          </a:stretch>
        </a:blipFill>
        <a:effectLst/>
      </p:bgPr>
    </p:bg>
    <p:spTree>
      <p:nvGrpSpPr>
        <p:cNvPr id="1" name=""/>
        <p:cNvGrpSpPr/>
        <p:nvPr/>
      </p:nvGrpSpPr>
      <p:grpSpPr>
        <a:xfrm>
          <a:off x="0" y="0"/>
          <a:ext cx="0" cy="0"/>
          <a:chOff x="0" y="0"/>
          <a:chExt cx="0" cy="0"/>
        </a:xfrm>
      </p:grpSpPr>
      <p:sp>
        <p:nvSpPr>
          <p:cNvPr id="3" name="Down Arrow Callout 2"/>
          <p:cNvSpPr/>
          <p:nvPr/>
        </p:nvSpPr>
        <p:spPr>
          <a:xfrm>
            <a:off x="1371600" y="685800"/>
            <a:ext cx="6553200" cy="1752600"/>
          </a:xfrm>
          <a:prstGeom prst="downArrowCallou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Menurut</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Imam al-</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Sayuti</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533400" y="2551837"/>
            <a:ext cx="8229600" cy="323165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Zaid</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Ibn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Thabit</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RA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menerima</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ayat</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al-Quran yang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ditunjukkan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kepadanya</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kecuali</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dibawakan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dua</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orang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saksi</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bahawa</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ayat</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tersebut</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pernah</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ditulis</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di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hadapan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Rasulullah</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SAW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bukan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ditulis</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sekadar</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ingatan</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semata-mata</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37135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6000" t="-1000" r="-12000" b="-12000"/>
          </a:stretch>
        </a:blipFill>
        <a:effectLst/>
      </p:bgPr>
    </p:bg>
    <p:spTree>
      <p:nvGrpSpPr>
        <p:cNvPr id="1" name=""/>
        <p:cNvGrpSpPr/>
        <p:nvPr/>
      </p:nvGrpSpPr>
      <p:grpSpPr>
        <a:xfrm>
          <a:off x="0" y="0"/>
          <a:ext cx="0" cy="0"/>
          <a:chOff x="0" y="0"/>
          <a:chExt cx="0" cy="0"/>
        </a:xfrm>
      </p:grpSpPr>
      <p:sp>
        <p:nvSpPr>
          <p:cNvPr id="4" name="Cloud Callout 3"/>
          <p:cNvSpPr/>
          <p:nvPr/>
        </p:nvSpPr>
        <p:spPr>
          <a:xfrm>
            <a:off x="1143000" y="213756"/>
            <a:ext cx="7502236" cy="990600"/>
          </a:xfrm>
          <a:prstGeom prst="cloudCallout">
            <a:avLst>
              <a:gd name="adj1" fmla="val -40090"/>
              <a:gd name="adj2" fmla="val 13668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Penjagaan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di Malaysia</a:t>
            </a:r>
            <a:endParaRPr lang="en-US" sz="3200" dirty="0"/>
          </a:p>
        </p:txBody>
      </p:sp>
      <p:sp>
        <p:nvSpPr>
          <p:cNvPr id="6" name="Rounded Rectangle 5"/>
          <p:cNvSpPr/>
          <p:nvPr/>
        </p:nvSpPr>
        <p:spPr>
          <a:xfrm>
            <a:off x="414647" y="2133600"/>
            <a:ext cx="8382000" cy="3581400"/>
          </a:xfrm>
          <a:prstGeom prst="roundRect">
            <a:avLst/>
          </a:prstGeom>
          <a:solidFill>
            <a:schemeClr val="accent1">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 </a:t>
            </a:r>
            <a:r>
              <a:rPr lang="ms-MY" sz="40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bawah pengawalan Kementerian Dalam Negeri (KDN) menerusi Jawatankuasa Penyemakan dan Penilaian Teks Al-Quran </a:t>
            </a:r>
            <a:endParaRPr lang="ms-MY" sz="40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ms-MY" sz="4000" b="1" dirty="0" smtClean="0">
                <a:ln w="10541" cmpd="sng">
                  <a:solidFill>
                    <a:sysClr val="windowText" lastClr="000000"/>
                  </a:solidFill>
                  <a:prstDash val="solid"/>
                </a:ln>
                <a:solidFill>
                  <a:srgbClr val="FF0000"/>
                </a:solidFill>
              </a:rPr>
              <a:t>(</a:t>
            </a:r>
            <a:r>
              <a:rPr lang="ms-MY" sz="4000" b="1" dirty="0">
                <a:ln w="10541" cmpd="sng">
                  <a:solidFill>
                    <a:sysClr val="windowText" lastClr="000000"/>
                  </a:solidFill>
                  <a:prstDash val="solid"/>
                </a:ln>
                <a:solidFill>
                  <a:srgbClr val="FF0000"/>
                </a:solidFill>
              </a:rPr>
              <a:t>Lajnah Tasheh Al-Quran</a:t>
            </a:r>
            <a:r>
              <a:rPr lang="ms-MY" sz="4000" b="1" dirty="0" smtClean="0">
                <a:ln w="10541" cmpd="sng">
                  <a:solidFill>
                    <a:sysClr val="windowText" lastClr="000000"/>
                  </a:solidFill>
                  <a:prstDash val="solid"/>
                </a:ln>
                <a:solidFill>
                  <a:srgbClr val="FF0000"/>
                </a:solidFill>
              </a:rPr>
              <a:t>) </a:t>
            </a:r>
            <a:endParaRPr lang="en-US" sz="4000" b="1" dirty="0">
              <a:ln w="10541" cmpd="sng">
                <a:solidFill>
                  <a:sysClr val="windowText" lastClr="000000"/>
                </a:solidFill>
                <a:prstDash val="solid"/>
              </a:ln>
              <a:solidFill>
                <a:srgbClr val="FF0000"/>
              </a:solidFill>
            </a:endParaRPr>
          </a:p>
        </p:txBody>
      </p:sp>
    </p:spTree>
    <p:extLst>
      <p:ext uri="{BB962C8B-B14F-4D97-AF65-F5344CB8AC3E}">
        <p14:creationId xmlns:p14="http://schemas.microsoft.com/office/powerpoint/2010/main" val="18722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6000" t="-1000" r="-12000" b="-12000"/>
          </a:stretch>
        </a:blipFill>
        <a:effectLst/>
      </p:bgPr>
    </p:bg>
    <p:spTree>
      <p:nvGrpSpPr>
        <p:cNvPr id="1" name=""/>
        <p:cNvGrpSpPr/>
        <p:nvPr/>
      </p:nvGrpSpPr>
      <p:grpSpPr>
        <a:xfrm>
          <a:off x="0" y="0"/>
          <a:ext cx="0" cy="0"/>
          <a:chOff x="0" y="0"/>
          <a:chExt cx="0" cy="0"/>
        </a:xfrm>
      </p:grpSpPr>
      <p:sp>
        <p:nvSpPr>
          <p:cNvPr id="4" name="Cloud Callout 3"/>
          <p:cNvSpPr/>
          <p:nvPr/>
        </p:nvSpPr>
        <p:spPr>
          <a:xfrm>
            <a:off x="1143000" y="213756"/>
            <a:ext cx="7502236" cy="990600"/>
          </a:xfrm>
          <a:prstGeom prst="cloudCallout">
            <a:avLst>
              <a:gd name="adj1" fmla="val -40090"/>
              <a:gd name="adj2" fmla="val 13668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Penjagaan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di Malaysia</a:t>
            </a:r>
            <a:endParaRPr lang="en-US" sz="3200" dirty="0"/>
          </a:p>
        </p:txBody>
      </p:sp>
      <p:sp>
        <p:nvSpPr>
          <p:cNvPr id="6" name="Rounded Rectangle 5"/>
          <p:cNvSpPr/>
          <p:nvPr/>
        </p:nvSpPr>
        <p:spPr>
          <a:xfrm>
            <a:off x="402770" y="1371600"/>
            <a:ext cx="8576953" cy="3352800"/>
          </a:xfrm>
          <a:prstGeom prst="roundRect">
            <a:avLst/>
          </a:prstGeom>
          <a:solidFill>
            <a:schemeClr val="accent1">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KDN di negeri-negeri akan menjalankan pemantauan berkala di premis-premis perniagaan, penaziran berjadual di syarikat penerbitan dan pencetakan serta pemeriksaan bersepadu berdasarkan aduan di mana-mana premis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402770" y="5257800"/>
            <a:ext cx="8576953" cy="1447800"/>
          </a:xfrm>
          <a:prstGeom prst="rect">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Arial" pitchFamily="34" charset="0"/>
                <a:cs typeface="Arial" pitchFamily="34" charset="0"/>
              </a:rPr>
              <a:t>D</a:t>
            </a:r>
            <a:r>
              <a:rPr lang="en-US" sz="2800" dirty="0" err="1" smtClean="0">
                <a:solidFill>
                  <a:srgbClr val="FF0000"/>
                </a:solidFill>
                <a:latin typeface="Arial" pitchFamily="34" charset="0"/>
                <a:cs typeface="Arial" pitchFamily="34" charset="0"/>
              </a:rPr>
              <a:t>engan</a:t>
            </a:r>
            <a:r>
              <a:rPr lang="en-US" sz="2800" dirty="0" smtClean="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adanya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penguatkuasaan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kawalan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mushaf</a:t>
            </a:r>
            <a:r>
              <a:rPr lang="en-US" sz="2800" dirty="0">
                <a:solidFill>
                  <a:srgbClr val="FF0000"/>
                </a:solidFill>
                <a:latin typeface="Arial" pitchFamily="34" charset="0"/>
                <a:cs typeface="Arial" pitchFamily="34" charset="0"/>
              </a:rPr>
              <a:t> yang </a:t>
            </a:r>
            <a:r>
              <a:rPr lang="en-US" sz="2800" dirty="0" err="1">
                <a:solidFill>
                  <a:srgbClr val="FF0000"/>
                </a:solidFill>
                <a:latin typeface="Arial" pitchFamily="34" charset="0"/>
                <a:cs typeface="Arial" pitchFamily="34" charset="0"/>
              </a:rPr>
              <a:t>tersebar</a:t>
            </a:r>
            <a:r>
              <a:rPr lang="en-US" sz="2800" dirty="0">
                <a:solidFill>
                  <a:srgbClr val="FF0000"/>
                </a:solidFill>
                <a:latin typeface="Arial" pitchFamily="34" charset="0"/>
                <a:cs typeface="Arial" pitchFamily="34" charset="0"/>
              </a:rPr>
              <a:t> di </a:t>
            </a:r>
            <a:r>
              <a:rPr lang="en-US" sz="2800" dirty="0" err="1">
                <a:solidFill>
                  <a:srgbClr val="FF0000"/>
                </a:solidFill>
                <a:latin typeface="Arial" pitchFamily="34" charset="0"/>
                <a:cs typeface="Arial" pitchFamily="34" charset="0"/>
              </a:rPr>
              <a:t>negara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ini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adalah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terpelihara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daripada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kesalahan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penyelewengan</a:t>
            </a:r>
            <a:endParaRPr lang="en-US" sz="2800" dirty="0">
              <a:solidFill>
                <a:srgbClr val="FF0000"/>
              </a:solidFill>
              <a:latin typeface="Arial" pitchFamily="34" charset="0"/>
              <a:cs typeface="Arial" pitchFamily="34" charset="0"/>
            </a:endParaRPr>
          </a:p>
        </p:txBody>
      </p:sp>
      <p:sp>
        <p:nvSpPr>
          <p:cNvPr id="3" name="Down Arrow 2"/>
          <p:cNvSpPr/>
          <p:nvPr/>
        </p:nvSpPr>
        <p:spPr>
          <a:xfrm>
            <a:off x="4495800" y="47244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1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7000" r="-17000"/>
          </a:stretch>
        </a:blipFill>
        <a:effectLst/>
      </p:bgPr>
    </p:bg>
    <p:spTree>
      <p:nvGrpSpPr>
        <p:cNvPr id="1" name=""/>
        <p:cNvGrpSpPr/>
        <p:nvPr/>
      </p:nvGrpSpPr>
      <p:grpSpPr>
        <a:xfrm>
          <a:off x="0" y="0"/>
          <a:ext cx="0" cy="0"/>
          <a:chOff x="0" y="0"/>
          <a:chExt cx="0" cy="0"/>
        </a:xfrm>
      </p:grpSpPr>
      <p:sp>
        <p:nvSpPr>
          <p:cNvPr id="4" name="Cloud Callout 3"/>
          <p:cNvSpPr/>
          <p:nvPr/>
        </p:nvSpPr>
        <p:spPr>
          <a:xfrm>
            <a:off x="1143000" y="213756"/>
            <a:ext cx="7502236" cy="990600"/>
          </a:xfrm>
          <a:prstGeom prst="cloudCallout">
            <a:avLst>
              <a:gd name="adj1" fmla="val -40090"/>
              <a:gd name="adj2" fmla="val 13668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Penjagaan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di Malaysia</a:t>
            </a:r>
            <a:endParaRPr lang="en-US" sz="3200" dirty="0"/>
          </a:p>
        </p:txBody>
      </p:sp>
      <p:sp>
        <p:nvSpPr>
          <p:cNvPr id="6" name="Rounded Rectangle 5"/>
          <p:cNvSpPr/>
          <p:nvPr/>
        </p:nvSpPr>
        <p:spPr>
          <a:xfrm>
            <a:off x="990600" y="1458686"/>
            <a:ext cx="7315200" cy="1600200"/>
          </a:xfrm>
          <a:prstGeom prst="roundRect">
            <a:avLst/>
          </a:prstGeom>
          <a:solidFill>
            <a:schemeClr val="accent1">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Tanggungjawab </a:t>
            </a:r>
            <a:r>
              <a:rPr lang="ms-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memelihara ketepatan cetakan mushaf al-Quran di Malaysia memerlukan kerjasama daripada semua </a:t>
            </a:r>
            <a:r>
              <a:rPr lang="ms-MY"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pihak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ounded Rectangle 6"/>
          <p:cNvSpPr/>
          <p:nvPr/>
        </p:nvSpPr>
        <p:spPr>
          <a:xfrm>
            <a:off x="335478" y="3352800"/>
            <a:ext cx="6446322" cy="3200400"/>
          </a:xfrm>
          <a:prstGeom prst="roundRect">
            <a:avLst/>
          </a:prstGeom>
          <a:solidFill>
            <a:schemeClr val="accent1">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a:ln w="1905"/>
                <a:solidFill>
                  <a:schemeClr val="accent6">
                    <a:lumMod val="50000"/>
                  </a:schemeClr>
                </a:solidFill>
                <a:effectLst>
                  <a:innerShdw blurRad="69850" dist="43180" dir="5400000">
                    <a:srgbClr val="000000">
                      <a:alpha val="65000"/>
                    </a:srgbClr>
                  </a:innerShdw>
                </a:effectLst>
              </a:rPr>
              <a:t>O</a:t>
            </a:r>
            <a:r>
              <a:rPr lang="ms-MY" sz="2800" b="1" dirty="0" smtClean="0">
                <a:ln w="1905"/>
                <a:solidFill>
                  <a:schemeClr val="accent6">
                    <a:lumMod val="50000"/>
                  </a:schemeClr>
                </a:solidFill>
                <a:effectLst>
                  <a:innerShdw blurRad="69850" dist="43180" dir="5400000">
                    <a:srgbClr val="000000">
                      <a:alpha val="65000"/>
                    </a:srgbClr>
                  </a:innerShdw>
                </a:effectLst>
              </a:rPr>
              <a:t>rang </a:t>
            </a:r>
            <a:r>
              <a:rPr lang="ms-MY" sz="2800" b="1" dirty="0">
                <a:ln w="1905"/>
                <a:solidFill>
                  <a:schemeClr val="accent6">
                    <a:lumMod val="50000"/>
                  </a:schemeClr>
                </a:solidFill>
                <a:effectLst>
                  <a:innerShdw blurRad="69850" dist="43180" dir="5400000">
                    <a:srgbClr val="000000">
                      <a:alpha val="65000"/>
                    </a:srgbClr>
                  </a:innerShdw>
                </a:effectLst>
              </a:rPr>
              <a:t>ramai hendaklah </a:t>
            </a:r>
            <a:r>
              <a:rPr lang="ms-MY" sz="2800" b="1" dirty="0" smtClean="0">
                <a:ln w="1905"/>
                <a:solidFill>
                  <a:schemeClr val="accent6">
                    <a:lumMod val="50000"/>
                  </a:schemeClr>
                </a:solidFill>
                <a:effectLst>
                  <a:innerShdw blurRad="69850" dist="43180" dir="5400000">
                    <a:srgbClr val="000000">
                      <a:alpha val="65000"/>
                    </a:srgbClr>
                  </a:innerShdw>
                </a:effectLst>
              </a:rPr>
              <a:t>memastikan </a:t>
            </a:r>
            <a:r>
              <a:rPr lang="ms-MY" sz="2800" b="1" dirty="0">
                <a:ln w="1905"/>
                <a:solidFill>
                  <a:schemeClr val="accent6">
                    <a:lumMod val="50000"/>
                  </a:schemeClr>
                </a:solidFill>
                <a:effectLst>
                  <a:innerShdw blurRad="69850" dist="43180" dir="5400000">
                    <a:srgbClr val="000000">
                      <a:alpha val="65000"/>
                    </a:srgbClr>
                  </a:innerShdw>
                </a:effectLst>
              </a:rPr>
              <a:t>setiap mushaf mempunyai cop kelulusan KDN dan pelekat hologram KDN. Jika didapati sebaliknya, maka bolehlah mengemukakan aduan ke pihak KDN negeri bagi tujuan mengambil tindakan yang sewajarnya.</a:t>
            </a:r>
            <a:endParaRPr lang="en-US" sz="2800" b="1" dirty="0">
              <a:ln w="1905"/>
              <a:solidFill>
                <a:schemeClr val="accent6">
                  <a:lumMod val="50000"/>
                </a:schemeClr>
              </a:solidFill>
              <a:effectLst>
                <a:innerShdw blurRad="69850" dist="43180" dir="5400000">
                  <a:srgbClr val="000000">
                    <a:alpha val="65000"/>
                  </a:srgbClr>
                </a:innerShdw>
              </a:effectLs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80" t="4878" r="2587" b="28453"/>
          <a:stretch/>
        </p:blipFill>
        <p:spPr>
          <a:xfrm>
            <a:off x="6629400" y="3810000"/>
            <a:ext cx="2192020" cy="21586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2583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7000" r="-17000"/>
          </a:stretch>
        </a:blipFill>
        <a:effectLst/>
      </p:bgPr>
    </p:bg>
    <p:spTree>
      <p:nvGrpSpPr>
        <p:cNvPr id="1" name=""/>
        <p:cNvGrpSpPr/>
        <p:nvPr/>
      </p:nvGrpSpPr>
      <p:grpSpPr>
        <a:xfrm>
          <a:off x="0" y="0"/>
          <a:ext cx="0" cy="0"/>
          <a:chOff x="0" y="0"/>
          <a:chExt cx="0" cy="0"/>
        </a:xfrm>
      </p:grpSpPr>
      <p:sp>
        <p:nvSpPr>
          <p:cNvPr id="4" name="Cloud Callout 3"/>
          <p:cNvSpPr/>
          <p:nvPr/>
        </p:nvSpPr>
        <p:spPr>
          <a:xfrm>
            <a:off x="457200" y="213756"/>
            <a:ext cx="3886200" cy="990600"/>
          </a:xfrm>
          <a:prstGeom prst="cloudCallout">
            <a:avLst>
              <a:gd name="adj1" fmla="val 57695"/>
              <a:gd name="adj2" fmla="val 11630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Saranan</a:t>
            </a:r>
            <a:endParaRPr lang="en-US" sz="3200" dirty="0"/>
          </a:p>
        </p:txBody>
      </p:sp>
      <p:sp>
        <p:nvSpPr>
          <p:cNvPr id="7" name="Rounded Rectangle 6"/>
          <p:cNvSpPr/>
          <p:nvPr/>
        </p:nvSpPr>
        <p:spPr>
          <a:xfrm>
            <a:off x="335478" y="1905000"/>
            <a:ext cx="8351322" cy="4648200"/>
          </a:xfrm>
          <a:prstGeom prst="roundRect">
            <a:avLst/>
          </a:prstGeom>
          <a:solidFill>
            <a:schemeClr val="accent1">
              <a:lumMod val="40000"/>
              <a:lumOff val="6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smtClean="0">
                <a:ln w="1905"/>
                <a:solidFill>
                  <a:srgbClr val="7030A0"/>
                </a:solidFill>
                <a:effectLst>
                  <a:innerShdw blurRad="69850" dist="43180" dir="5400000">
                    <a:srgbClr val="000000">
                      <a:alpha val="65000"/>
                    </a:srgbClr>
                  </a:innerShdw>
                </a:effectLst>
              </a:rPr>
              <a:t>Menghantar </a:t>
            </a:r>
            <a:r>
              <a:rPr lang="ms-MY" sz="3600" b="1" dirty="0">
                <a:ln w="1905"/>
                <a:solidFill>
                  <a:srgbClr val="7030A0"/>
                </a:solidFill>
                <a:effectLst>
                  <a:innerShdw blurRad="69850" dist="43180" dir="5400000">
                    <a:srgbClr val="000000">
                      <a:alpha val="65000"/>
                    </a:srgbClr>
                  </a:innerShdw>
                </a:effectLst>
              </a:rPr>
              <a:t>mushaf-mushaf yang lama kepada Jabatan Hal Ehwal Agama Terengganu agar dapat dilupuskan dengan cara yang terhormat dan terpelihara. Orang ramai tidak digalakkan untuk melupuskan al-Quran secara persendirian demi menjamin kesucian al-Quran.</a:t>
            </a:r>
            <a:endParaRPr lang="en-US" sz="36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5596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908503"/>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2">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2"/>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70000"/>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2"/>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2"/>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04800" y="1295400"/>
            <a:ext cx="8610600" cy="4038600"/>
          </a:xfrm>
          <a:prstGeom prst="downArrowCallout">
            <a:avLst>
              <a:gd name="adj1" fmla="val 9100"/>
              <a:gd name="adj2" fmla="val 20502"/>
              <a:gd name="adj3" fmla="val 14002"/>
              <a:gd name="adj4" fmla="val 78550"/>
            </a:avLst>
          </a:prstGeom>
          <a:gradFill>
            <a:gsLst>
              <a:gs pos="0">
                <a:srgbClr val="DDEBCF">
                  <a:alpha val="78000"/>
                </a:srgbClr>
              </a:gs>
              <a:gs pos="50000">
                <a:srgbClr val="9CB86E"/>
              </a:gs>
              <a:gs pos="100000">
                <a:srgbClr val="156B13">
                  <a:alpha val="68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Jangan</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lupa</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kepada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satu</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rukun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Islam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yg</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penting</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iaitu</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kewajipan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mengeluarkan</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zakat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harta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setelah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cukup</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nisab</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syaratnya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Bersegeralah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menunaikannya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melalui</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pusat-pusat</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zakat yang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diluluskan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oleh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MAIDAM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ataupun</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kepada</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amil-amil</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bertauliah</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yang </a:t>
            </a:r>
            <a:r>
              <a:rPr lang="en-US" sz="2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dilantik</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181599"/>
            <a:ext cx="7924800" cy="15750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Plaque 3"/>
          <p:cNvSpPr/>
          <p:nvPr/>
        </p:nvSpPr>
        <p:spPr>
          <a:xfrm>
            <a:off x="152400" y="228600"/>
            <a:ext cx="8763000" cy="838200"/>
          </a:xfrm>
          <a:prstGeom prst="plaque">
            <a:avLst>
              <a:gd name="adj" fmla="val 36502"/>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Pesanan</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Sempena</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Berada</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Di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Hujung</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Tahun</a:t>
            </a: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2021</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95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144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اِلَهَ إِلَّا اللهُ وَحْدَهُ لَا شَرِيكَ 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نَبِيَّنَا مُحَمَّدًا عَبْدُهُ وَرَسُولُهُ،</a:t>
            </a:r>
          </a:p>
        </p:txBody>
      </p:sp>
      <p:sp>
        <p:nvSpPr>
          <p:cNvPr id="5" name="TextBox 4"/>
          <p:cNvSpPr txBox="1"/>
          <p:nvPr/>
        </p:nvSpPr>
        <p:spPr>
          <a:xfrm>
            <a:off x="304800" y="2733794"/>
            <a:ext cx="8610600" cy="412420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Muhammad SAW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185" y="114300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نَبِيِّنَا مُحَمَّدٍ وَعَلَى آلِهِ وَأَصْحَابِهِ وَالتَّابِعِينَ لَهُمْ بِإِحْسَانٍ إِلَى يَوْمِ الدِّيْنِ </a:t>
            </a:r>
          </a:p>
        </p:txBody>
      </p:sp>
      <p:sp>
        <p:nvSpPr>
          <p:cNvPr id="4" name="TextBox 3"/>
          <p:cNvSpPr txBox="1"/>
          <p:nvPr/>
        </p:nvSpPr>
        <p:spPr>
          <a:xfrm>
            <a:off x="107185" y="3657600"/>
            <a:ext cx="8915399"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016" y="990600"/>
            <a:ext cx="8617635" cy="1754326"/>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وَإِيَّايَ بِتَقْوَى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21216" y="2775604"/>
            <a:ext cx="8475981" cy="3970318"/>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sidang</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jemaah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iaitu</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bekalan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terbaik</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kebahagiaan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mahupun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3429000" y="1273837"/>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17 Disember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12 Jamadil Awal 1443</a:t>
            </a:r>
          </a:p>
        </p:txBody>
      </p:sp>
      <p:sp>
        <p:nvSpPr>
          <p:cNvPr id="4" name="Rectangle 3"/>
          <p:cNvSpPr/>
          <p:nvPr/>
        </p:nvSpPr>
        <p:spPr>
          <a:xfrm>
            <a:off x="3049152" y="337878"/>
            <a:ext cx="5638800" cy="923330"/>
          </a:xfrm>
          <a:prstGeom prst="rect">
            <a:avLst/>
          </a:prstGeom>
          <a:noFill/>
        </p:spPr>
        <p:txBody>
          <a:bodyPr wrap="square" lIns="91440" tIns="45720" rIns="91440" bIns="45720">
            <a:spAutoFit/>
          </a:bodyPr>
          <a:lstStyle/>
          <a:p>
            <a:pPr algn="ct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Tajuk</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Khutbah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Hari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r>
              <a:rPr lang="en-US" sz="5400" b="1" u="sng"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Ini</a:t>
            </a:r>
            <a:r>
              <a:rPr lang="en-US" sz="54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rPr>
              <a:t> :</a:t>
            </a:r>
            <a:endParaRPr lang="en-US" sz="54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gency FB" pitchFamily="34" charset="0"/>
            </a:endParaRPr>
          </a:p>
        </p:txBody>
      </p:sp>
      <p:sp>
        <p:nvSpPr>
          <p:cNvPr id="2" name="Rectangle 1"/>
          <p:cNvSpPr/>
          <p:nvPr/>
        </p:nvSpPr>
        <p:spPr>
          <a:xfrm>
            <a:off x="204849" y="4724400"/>
            <a:ext cx="8752764" cy="1323439"/>
          </a:xfrm>
          <a:prstGeom prst="rect">
            <a:avLst/>
          </a:prstGeom>
          <a:noFill/>
        </p:spPr>
        <p:txBody>
          <a:bodyPr wrap="square" lIns="91440" tIns="45720" rIns="91440" bIns="45720">
            <a:spAutoFit/>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MEMELIHARA KESUCIAN AL-QURAN TANGGUNGJAWAB BERSAMA</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Effect>
                      <a14:saturation sat="33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6" name="Plaque 5"/>
          <p:cNvSpPr/>
          <p:nvPr/>
        </p:nvSpPr>
        <p:spPr>
          <a:xfrm>
            <a:off x="2209800" y="320271"/>
            <a:ext cx="5029200" cy="746529"/>
          </a:xfrm>
          <a:prstGeom prst="plaque">
            <a:avLst>
              <a:gd name="adj" fmla="val 30131"/>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AL-QURAN</a:t>
            </a:r>
            <a:endParaRPr lang="en-US" sz="3600" dirty="0"/>
          </a:p>
        </p:txBody>
      </p:sp>
      <p:sp>
        <p:nvSpPr>
          <p:cNvPr id="5" name="Rectangle 4"/>
          <p:cNvSpPr/>
          <p:nvPr/>
        </p:nvSpPr>
        <p:spPr>
          <a:xfrm>
            <a:off x="292925" y="1219200"/>
            <a:ext cx="8610600" cy="220980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Definisi :</a:t>
            </a:r>
          </a:p>
          <a:p>
            <a:pPr algn="ctr"/>
            <a:r>
              <a:rPr lang="fi-FI" sz="20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Al-Quran ialah kalam Allah yang diturunkan kepada Nabi kita Muhammad SAW dalam bahasa Arab, menerusi perantaraan Jibril AS, disampaikan kepada kita secara mutawatir, dimulai dengan surah al-Fatihah, diakhiri dengan surah al-Nas dan membacanya dikira suatu ibadat. </a:t>
            </a:r>
          </a:p>
        </p:txBody>
      </p:sp>
      <p:sp>
        <p:nvSpPr>
          <p:cNvPr id="8" name="Rectangle 7"/>
          <p:cNvSpPr/>
          <p:nvPr/>
        </p:nvSpPr>
        <p:spPr>
          <a:xfrm>
            <a:off x="292925" y="3810000"/>
            <a:ext cx="8610600" cy="266700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u="sng"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Arial Black" pitchFamily="34" charset="0"/>
              </a:rPr>
              <a:t>Hikmah Penurunannya :</a:t>
            </a:r>
          </a:p>
          <a:p>
            <a:pPr algn="ctr"/>
            <a:r>
              <a:rPr lang="sv-SE" sz="20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Allah SWT menurunkan al-Quran untuk menjadi panduan hidup manusia. Kitab al-Quran juga menerangkan kebesaran Allah SWT, mengandungi perundangan kehidupan dan merupakan mukjizat sepanjang zaman. Sesungguhnya penurunan al-Quran adalah anugerah Allah SWT kepada kita dan semestinya kita perlu bersyukur ke hadrat-Nya </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880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238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12405796</TotalTime>
  <Words>1178</Words>
  <Application>Microsoft Office PowerPoint</Application>
  <PresentationFormat>On-screen Show (4:3)</PresentationFormat>
  <Paragraphs>123</Paragraphs>
  <Slides>36</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Arial Unicode MS</vt:lpstr>
      <vt:lpstr>Agency FB</vt:lpstr>
      <vt:lpstr>Aharoni</vt:lpstr>
      <vt:lpstr>Arial</vt:lpstr>
      <vt:lpstr>Arial Black</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309</cp:revision>
  <dcterms:created xsi:type="dcterms:W3CDTF">2017-12-24T04:47:57Z</dcterms:created>
  <dcterms:modified xsi:type="dcterms:W3CDTF">2021-12-16T00:10:02Z</dcterms:modified>
</cp:coreProperties>
</file>